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1" r:id="rId9"/>
    <p:sldId id="262" r:id="rId10"/>
    <p:sldId id="265" r:id="rId11"/>
    <p:sldId id="269" r:id="rId12"/>
    <p:sldId id="264" r:id="rId13"/>
    <p:sldId id="268" r:id="rId14"/>
    <p:sldId id="273" r:id="rId15"/>
    <p:sldId id="272" r:id="rId16"/>
    <p:sldId id="271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3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30D3-5ABA-4B73-9138-35A268EAF532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6A9F0-68D3-4E15-BD2B-C90A5F4430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40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6A9F0-68D3-4E15-BD2B-C90A5F44309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92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FBF0AA-1BC1-8768-F370-36039665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B6B6906-3AA1-425F-EA36-DF89FAF32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4C4AAC-4386-EE49-0B87-20AE0726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04523-5198-09F8-8177-FED4911D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5E896-A850-C38D-4F28-B64C6C70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0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663A8C-1A9A-3AB9-EB72-A359608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083972C-9DBE-39E1-828C-A321D8133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3CFDD4-0140-6E69-302D-B663EF8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F8C094E-C85F-F754-1C4F-FC1BB67D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B85578-4BAB-36DE-F8D7-39D95590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60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3858D70-59F0-A86D-49BF-09E36E563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3446244-BE7D-38AB-B5C5-BA5FD483E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B09CFB-A1E5-3DA9-050D-D942B613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117BE0-6DFC-1688-2AA6-50F5F23C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34B9B0-8467-AFFE-6DEA-2F8B0749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20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F898AE-25EC-7F8E-A27B-7EC4A3A8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E06EFE-3EE7-A73B-4B87-55DF9739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4BF45B6-DC6F-0E75-7FC6-65542856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C25EA5-834E-762B-8F16-3C23C02E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47F37E3-F523-28E8-F583-3E70A3E3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7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DE0DD-3A7B-100C-5D78-1120EA18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ACE3DAC-68E9-01E5-B4A1-FC909AC5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16D914-4996-28EF-7996-51147E9E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9E1759-685C-C7F1-30FB-7963FC09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EA5BE48-B9F2-DD86-8F5A-B7CDE587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55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CDA93B-BF9F-8EA5-9F30-409E02A3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6010F8-D64E-E3D5-7A57-2A888E265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F666584-6F71-D8D9-8C4B-1C74701D8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699B54E-3239-B48A-403E-30B74084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CDEEEB6-CBF4-E4A7-C05F-38D29628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134331C-B079-FB3F-800A-1F58B3BE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90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09CE92-650C-23EE-2DA0-03E94519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D6443CE-571A-5C9A-4A1E-E6BD788A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3C0285A-3FD4-928F-E0A3-236B9E79C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D3FFD67-A95F-D6B0-2435-F6FC9605E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1D75EDB-6619-C29B-443D-F37347670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F1DE2F-C08C-2BE4-EC99-8E25ED4A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FB07BC3-5C30-6836-27E4-4A494318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3E3A1AC-7711-A450-8833-41F5CE42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18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3BF39A-C8F1-6839-87C8-7754EAC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37EAECE-DD04-0962-A91A-F5C22F7D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6689128-D2EE-01B5-4EF5-96AE250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A61EAF6-4946-E989-F141-3498D3F0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58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52BCC1D-F563-F8A5-A1B5-3FE77A59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676EEB3-CF79-3C56-FFEC-6AAB11DF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DAF84C1-A5C5-3562-D9C6-46E01FB2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99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45E5E5-5A4C-73CC-2B09-BC9C020F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CBBEE-7E04-8083-566B-02B4A05E6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365CA0-632D-6E9D-F6CA-97B9FF586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E99FC3A-E4E7-C384-857D-12F051D6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C22647A-BE8D-0867-2FDA-2C31D8AF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FF8F176-21E2-CDC7-4BB7-845BED19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14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7BDD78-023A-8954-DD24-DE4C417D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ru-RU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E1AD528-8075-41E2-0C9E-73C074B94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AB1549A-643B-D28C-AF9B-71891509F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75C42E-EB2C-4E5A-2C32-C5B38B5E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2B4F-83BF-4A0A-B838-8143717F8FD1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54C062D-185C-5AE3-EF74-9ECB757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0DA9C98-59DC-7099-8689-7E79D512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44C2-10DA-4559-8023-39DC3F04C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2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945D976-D88E-F10F-2925-720783E9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8C8ED44-1B6F-5B65-CDD9-2B67EAB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ru-RU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462723-6827-58A6-B070-CB875D357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72B4F-83BF-4A0A-B838-8143717F8FD1}" type="datetimeFigureOut">
              <a:rPr lang="ru-RU" smtClean="0"/>
              <a:t>30.05.2025</a:t>
            </a:fld>
            <a:endParaRPr lang="ru-RU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76F6DD-6A44-A59C-AF49-06388FDC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7F467B-4B31-8C33-387C-D3463BC70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ru-RU" dirty="0"/>
              <a:t>1</a:t>
            </a:r>
          </a:p>
        </p:txBody>
      </p:sp>
      <p:pic>
        <p:nvPicPr>
          <p:cNvPr id="1026" name="Picture 2" descr="Poczta | Akademia WIT :: Welcome to Poczta | Akademia WIT">
            <a:extLst>
              <a:ext uri="{FF2B5EF4-FFF2-40B4-BE49-F238E27FC236}">
                <a16:creationId xmlns:a16="http://schemas.microsoft.com/office/drawing/2014/main" id="{956F6394-B60D-83C9-EC37-C9EFFD70A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773" y="180935"/>
            <a:ext cx="2447163" cy="100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23265768-3A6F-FCCC-500C-41033FF0CF95}"/>
              </a:ext>
            </a:extLst>
          </p:cNvPr>
          <p:cNvSpPr/>
          <p:nvPr userDrawn="1"/>
        </p:nvSpPr>
        <p:spPr>
          <a:xfrm>
            <a:off x="11734800" y="1909865"/>
            <a:ext cx="1170432" cy="3338512"/>
          </a:xfrm>
          <a:prstGeom prst="roundRec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30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mojigraph.org/ru/large-orange-squar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C527AC-F0DA-D368-1B77-77D61E40D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Warszawy</a:t>
            </a:r>
            <a:endParaRPr lang="ru-RU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7D72731-B773-B97A-C04D-83FAD15E2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73563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The Project authors ✒️: </a:t>
            </a:r>
          </a:p>
          <a:p>
            <a:pPr algn="r"/>
            <a:r>
              <a:rPr lang="en-US" dirty="0"/>
              <a:t>Ivan Ihnatsenkau 21595 </a:t>
            </a:r>
            <a:r>
              <a:rPr lang="ru-RU" dirty="0"/>
              <a:t>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045D-3DAD-29F2-D89B-617C5FBC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E57DE-34AC-4403-1CF7-958D049B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muzeów względem średniej</a:t>
            </a:r>
            <a:endParaRPr lang="ru-RU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9C8FDD7-9314-2BEE-7708-862815F7442B}"/>
              </a:ext>
            </a:extLst>
          </p:cNvPr>
          <p:cNvSpPr txBox="1"/>
          <p:nvPr/>
        </p:nvSpPr>
        <p:spPr>
          <a:xfrm>
            <a:off x="8743367" y="5253633"/>
            <a:ext cx="284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🟪 – А </a:t>
            </a:r>
            <a:r>
              <a:rPr lang="pl-PL" dirty="0"/>
              <a:t> </a:t>
            </a:r>
            <a:r>
              <a:rPr lang="ru-RU" b="0" i="0" dirty="0">
                <a:effectLst/>
                <a:latin typeface="apple color emoji"/>
              </a:rPr>
              <a:t>🟦 – </a:t>
            </a:r>
            <a:r>
              <a:rPr lang="en-US" b="0" i="0" dirty="0">
                <a:effectLst/>
                <a:latin typeface="apple color emoji"/>
              </a:rPr>
              <a:t>B</a:t>
            </a:r>
            <a:endParaRPr lang="ru-RU" b="0" i="0" dirty="0">
              <a:effectLst/>
              <a:latin typeface="apple color emoji"/>
            </a:endParaRPr>
          </a:p>
          <a:p>
            <a:r>
              <a:rPr lang="ru-RU" b="0" i="0" dirty="0">
                <a:effectLst/>
                <a:latin typeface="Arial" panose="020B0604020202020204" pitchFamily="34" charset="0"/>
              </a:rPr>
              <a:t>🟩</a:t>
            </a:r>
            <a:r>
              <a:rPr lang="ru-RU" dirty="0">
                <a:latin typeface="apple color emoji"/>
              </a:rPr>
              <a:t> </a:t>
            </a:r>
            <a:r>
              <a:rPr lang="ru-RU" b="0" i="0" dirty="0">
                <a:effectLst/>
                <a:latin typeface="apple color emoji"/>
              </a:rPr>
              <a:t>– С</a:t>
            </a:r>
            <a:r>
              <a:rPr lang="pl-PL" b="0" i="0" dirty="0">
                <a:effectLst/>
                <a:latin typeface="apple color emoji"/>
              </a:rPr>
              <a:t>  </a:t>
            </a:r>
            <a:r>
              <a:rPr lang="ru-RU" b="0" i="0" u="sng" strike="noStrike" dirty="0">
                <a:solidFill>
                  <a:srgbClr val="7EAAFF"/>
                </a:solidFill>
                <a:effectLst/>
                <a:latin typeface="Arial" panose="020B0604020202020204" pitchFamily="34" charset="0"/>
                <a:hlinkClick r:id="rId2"/>
              </a:rPr>
              <a:t>🟧</a:t>
            </a:r>
            <a:r>
              <a:rPr lang="en-US" b="0" i="0" u="sng" strike="noStrike" dirty="0">
                <a:solidFill>
                  <a:srgbClr val="7EAA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pple color emoji"/>
              </a:rPr>
              <a:t>– </a:t>
            </a:r>
            <a:r>
              <a:rPr lang="en-US" b="0" i="0" dirty="0">
                <a:effectLst/>
                <a:latin typeface="apple color emoji"/>
              </a:rPr>
              <a:t>D</a:t>
            </a:r>
          </a:p>
          <a:p>
            <a:r>
              <a:rPr lang="en-US" u="sng" dirty="0">
                <a:latin typeface="apple color emoji"/>
              </a:rPr>
              <a:t>Legenda: rating par</a:t>
            </a:r>
            <a:r>
              <a:rPr lang="pl-PL" u="sng" dirty="0" err="1">
                <a:latin typeface="apple color emoji"/>
              </a:rPr>
              <a:t>ków</a:t>
            </a:r>
            <a:endParaRPr lang="ru-RU" u="sng" dirty="0">
              <a:latin typeface="Arial" panose="020B0604020202020204" pitchFamily="34" charset="0"/>
            </a:endParaRPr>
          </a:p>
        </p:txBody>
      </p:sp>
      <p:pic>
        <p:nvPicPr>
          <p:cNvPr id="8" name="Объект 7" descr="Изображение выглядит как текст, карта, Шриф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741D8EB-AE04-5CF6-BCD7-F24957EAC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57" y="1825625"/>
            <a:ext cx="8741085" cy="4351338"/>
          </a:xfrm>
        </p:spPr>
      </p:pic>
    </p:spTree>
    <p:extLst>
      <p:ext uri="{BB962C8B-B14F-4D97-AF65-F5344CB8AC3E}">
        <p14:creationId xmlns:p14="http://schemas.microsoft.com/office/powerpoint/2010/main" val="154545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38C2-7BB6-0A2D-69FE-6E2E911F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8AC4-B565-20DA-5092-C8E8F4E7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dzielnic</a:t>
            </a:r>
            <a:endParaRPr lang="en-US" dirty="0"/>
          </a:p>
        </p:txBody>
      </p:sp>
      <p:pic>
        <p:nvPicPr>
          <p:cNvPr id="6" name="Объект 5" descr="Изображение выглядит как текст, снимок экрана, небо, колон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8F9EB0D-9BC8-4E9E-E249-3CE5936CE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48" y="1825625"/>
            <a:ext cx="8814903" cy="4351338"/>
          </a:xfrm>
        </p:spPr>
      </p:pic>
    </p:spTree>
    <p:extLst>
      <p:ext uri="{BB962C8B-B14F-4D97-AF65-F5344CB8AC3E}">
        <p14:creationId xmlns:p14="http://schemas.microsoft.com/office/powerpoint/2010/main" val="310946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259F-EC92-FCA2-9A6B-999DC4E47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F100EA-68EC-F8DF-F248-C0F5D350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Graficzny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muzeów</a:t>
            </a:r>
            <a:endParaRPr lang="en-US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Значок на компьютер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89DAC04-4537-4507-7F0C-0A7F03580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13" y="1825625"/>
            <a:ext cx="8653173" cy="4351338"/>
          </a:xfrm>
        </p:spPr>
      </p:pic>
    </p:spTree>
    <p:extLst>
      <p:ext uri="{BB962C8B-B14F-4D97-AF65-F5344CB8AC3E}">
        <p14:creationId xmlns:p14="http://schemas.microsoft.com/office/powerpoint/2010/main" val="136523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EF373-D5C3-469C-E129-F3CA7773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Rozw</a:t>
            </a:r>
            <a:r>
              <a:rPr lang="pl-PL" dirty="0" err="1"/>
              <a:t>ój</a:t>
            </a:r>
            <a:r>
              <a:rPr lang="pl-PL" dirty="0"/>
              <a:t> projektu.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B08330-32FE-064E-FEA9-80F91EB6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b="1" dirty="0"/>
              <a:t>Możliwości dalszego rozwoju projektu: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🗺️ </a:t>
            </a:r>
            <a:r>
              <a:rPr lang="pl-PL" b="1" dirty="0"/>
              <a:t>Interaktywne trasy muzealne</a:t>
            </a:r>
            <a:r>
              <a:rPr lang="pl-PL" dirty="0"/>
              <a:t> — dostosowane do zainteresowań użytkowników i czasu zwiedzania.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⭐ </a:t>
            </a:r>
            <a:r>
              <a:rPr lang="pl-PL" b="1" dirty="0"/>
              <a:t>System opinii i ocen</a:t>
            </a:r>
            <a:r>
              <a:rPr lang="pl-PL" dirty="0"/>
              <a:t> — aby użytkownicy mogli dzielić się swoimi doświadczeniami i pomagać innym w wyborze muzeów.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📱 </a:t>
            </a:r>
            <a:r>
              <a:rPr lang="pl-PL" b="1" dirty="0"/>
              <a:t>Integracja z aplikacjami mobilnymi</a:t>
            </a:r>
            <a:r>
              <a:rPr lang="pl-PL" dirty="0"/>
              <a:t> — dla łatwiejszego dostępu w terenie.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🕶️ </a:t>
            </a:r>
            <a:r>
              <a:rPr lang="pl-PL" b="1" dirty="0"/>
              <a:t>Rozszerzona rzeczywistość (AR)</a:t>
            </a:r>
            <a:r>
              <a:rPr lang="pl-PL" dirty="0"/>
              <a:t> — umożliwiająca wzbogacone zwiedzanie muzeów i okolic.</a:t>
            </a:r>
          </a:p>
        </p:txBody>
      </p:sp>
    </p:spTree>
    <p:extLst>
      <p:ext uri="{BB962C8B-B14F-4D97-AF65-F5344CB8AC3E}">
        <p14:creationId xmlns:p14="http://schemas.microsoft.com/office/powerpoint/2010/main" val="234918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hemat blokowy: dokument 3">
            <a:extLst>
              <a:ext uri="{FF2B5EF4-FFF2-40B4-BE49-F238E27FC236}">
                <a16:creationId xmlns:a16="http://schemas.microsoft.com/office/drawing/2014/main" id="{328F10F3-C24B-E78A-D228-17FAD6051822}"/>
              </a:ext>
            </a:extLst>
          </p:cNvPr>
          <p:cNvSpPr/>
          <p:nvPr/>
        </p:nvSpPr>
        <p:spPr>
          <a:xfrm rot="16200000">
            <a:off x="-7178039" y="3037206"/>
            <a:ext cx="14356080" cy="2852736"/>
          </a:xfrm>
          <a:prstGeom prst="flowChartDocument">
            <a:avLst/>
          </a:prstGeom>
          <a:solidFill>
            <a:srgbClr val="A2131B"/>
          </a:solidFill>
          <a:ln>
            <a:solidFill>
              <a:srgbClr val="A213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5C998E-5F79-A0BE-E8C0-44C93B4C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pl-PL" dirty="0" err="1"/>
              <a:t>ziękujęmy</a:t>
            </a:r>
            <a:r>
              <a:rPr lang="pl-PL" dirty="0"/>
              <a:t> za uwagę.</a:t>
            </a:r>
            <a:endParaRPr lang="ru-RU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118D0A-6FC6-7860-75E1-E17D4313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1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A63482-E2D0-FAFC-9FD7-0B4AB5FA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Warsaw Museum</a:t>
            </a:r>
            <a:endParaRPr lang="ru-RU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BE4F85-934C-6B78-86B7-AB8859F5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Celem projektu jest przechowywanie oraz udostępnianie informacji o muzeach w Warszawie, a także ułatwienie dostępu do tych danych dla użytkowników. System jest przeznaczony dla turystów, studentów i badaczy zainteresowanych dziedzictwem kulturowym miasta</a:t>
            </a:r>
            <a:r>
              <a:rPr lang="en-US" dirty="0"/>
              <a:t>. 🏛️</a:t>
            </a:r>
          </a:p>
          <a:p>
            <a:pPr marL="0" indent="0">
              <a:buNone/>
            </a:pPr>
            <a:r>
              <a:rPr lang="pl-PL" dirty="0"/>
              <a:t>Dane zostały pozyskane za pomocą QGIS.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Czyszczenie danych zostało przeprowadzone w języku </a:t>
            </a:r>
            <a:r>
              <a:rPr lang="pl-PL" dirty="0" err="1"/>
              <a:t>Python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pl-PL" dirty="0" err="1"/>
              <a:t>ch</a:t>
            </a:r>
            <a:r>
              <a:rPr lang="pl-PL" dirty="0"/>
              <a:t> analiza została wykonana w bazie danych </a:t>
            </a:r>
            <a:r>
              <a:rPr lang="pl-PL" dirty="0" err="1"/>
              <a:t>PostgreSQL</a:t>
            </a:r>
            <a:r>
              <a:rPr lang="pl-PL" dirty="0"/>
              <a:t>. 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Do stworzenia interfejsu graficznego wykorzystano środowisko Microsoft Access.</a:t>
            </a:r>
            <a:endParaRPr lang="ru-RU" dirty="0"/>
          </a:p>
        </p:txBody>
      </p:sp>
      <p:pic>
        <p:nvPicPr>
          <p:cNvPr id="2057" name="Picture 9" descr="PostgreSQL - Wikipedia">
            <a:extLst>
              <a:ext uri="{FF2B5EF4-FFF2-40B4-BE49-F238E27FC236}">
                <a16:creationId xmlns:a16="http://schemas.microsoft.com/office/drawing/2014/main" id="{6E3A9F23-3E24-5C71-45D4-E6E0EED2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801" y="4565082"/>
            <a:ext cx="379479" cy="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Python (programming language) - Wikipedia">
            <a:extLst>
              <a:ext uri="{FF2B5EF4-FFF2-40B4-BE49-F238E27FC236}">
                <a16:creationId xmlns:a16="http://schemas.microsoft.com/office/drawing/2014/main" id="{D3008A3B-BEBB-B5A0-274F-4873A29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621" y="4063039"/>
            <a:ext cx="343382" cy="3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4FAA82-F5E4-1D42-63DA-C4A83C23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6" y="3535665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ccess – Wikipedia, wolna encyklopedia">
            <a:extLst>
              <a:ext uri="{FF2B5EF4-FFF2-40B4-BE49-F238E27FC236}">
                <a16:creationId xmlns:a16="http://schemas.microsoft.com/office/drawing/2014/main" id="{5D23C733-0964-0231-5764-30EAECAC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81" y="5475728"/>
            <a:ext cx="389038" cy="3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4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BE2722-3DAE-6B40-DD12-FC3B599CB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pl-PL" dirty="0" err="1"/>
              <a:t>useum</a:t>
            </a:r>
            <a:r>
              <a:rPr lang="pl-PL" dirty="0"/>
              <a:t> – Muzea 🏛️</a:t>
            </a:r>
          </a:p>
          <a:p>
            <a:r>
              <a:rPr lang="pl-PL" dirty="0"/>
              <a:t>Podstawowe informacje o muzeach: ID, nazwa, ocena, cena biletu 🎟️, opis, ranking i czy ocena jest powyżej średniej ✔️.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district</a:t>
            </a:r>
            <a:r>
              <a:rPr lang="pl-PL" dirty="0"/>
              <a:t> – Dzielnice 🏙️</a:t>
            </a:r>
            <a:endParaRPr lang="en-US" dirty="0"/>
          </a:p>
          <a:p>
            <a:r>
              <a:rPr lang="pl-PL" dirty="0"/>
              <a:t>Dane o dzielnicach Warszawy: ID, nazwa oraz liczba muzeów w każdej dzielnicy.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museum_of_district</a:t>
            </a:r>
            <a:r>
              <a:rPr lang="pl-PL" dirty="0"/>
              <a:t> – Relacja muzeum–dzielnica 🔗</a:t>
            </a:r>
          </a:p>
          <a:p>
            <a:r>
              <a:rPr lang="pl-PL" dirty="0"/>
              <a:t>Tabela łącząca muzea z dzielnicami – wiele muzeów może należeć do wielu dzielnic.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city</a:t>
            </a:r>
            <a:r>
              <a:rPr lang="pl-PL" dirty="0"/>
              <a:t> – Miasto 🌆</a:t>
            </a:r>
          </a:p>
          <a:p>
            <a:r>
              <a:rPr lang="pl-PL" dirty="0"/>
              <a:t>Informacje przestrzenne o mieście: ID i geograficzna reprezentacja w formacie WKT 📍.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7E6FA90-B8B8-A48B-1AEB-FAA54F847CB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/>
              <a:t>Diagram </a:t>
            </a:r>
            <a:r>
              <a:rPr lang="en-US" sz="4400" dirty="0" err="1"/>
              <a:t>Encji</a:t>
            </a:r>
            <a:endParaRPr lang="ru-RU" sz="4400" dirty="0"/>
          </a:p>
        </p:txBody>
      </p:sp>
      <p:pic>
        <p:nvPicPr>
          <p:cNvPr id="7" name="Объект 6" descr="Изображение выглядит как текст, снимок экрана, диаграмм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C1EDB6-89DF-CBA8-0BD9-9B69FA1DC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99" y="1534313"/>
            <a:ext cx="5745978" cy="3779848"/>
          </a:xfrm>
        </p:spPr>
      </p:pic>
    </p:spTree>
    <p:extLst>
      <p:ext uri="{BB962C8B-B14F-4D97-AF65-F5344CB8AC3E}">
        <p14:creationId xmlns:p14="http://schemas.microsoft.com/office/powerpoint/2010/main" val="30808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C2D1-44C5-8739-1A17-ABEF6CC3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844DD48-4A49-D97D-E416-D4153714E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Jedna tabela zawiera wszystkie niezbędne informacje o muzeach Warszawy, w tym dodatkową kolumnę </a:t>
            </a:r>
            <a:r>
              <a:rPr lang="en-US" b="1" dirty="0"/>
              <a:t>r</a:t>
            </a:r>
            <a:r>
              <a:rPr lang="pl-PL" b="1" dirty="0" err="1"/>
              <a:t>ating</a:t>
            </a:r>
            <a:r>
              <a:rPr lang="pl-PL" dirty="0"/>
              <a:t>, która została obliczona na podstawie </a:t>
            </a:r>
            <a:r>
              <a:rPr lang="pl-PL" dirty="0" err="1"/>
              <a:t>kwantyli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is </a:t>
            </a:r>
            <a:r>
              <a:rPr lang="en-US" b="1" dirty="0"/>
              <a:t>above Average</a:t>
            </a:r>
            <a:r>
              <a:rPr lang="en-US" dirty="0"/>
              <a:t>,</a:t>
            </a:r>
            <a:r>
              <a:rPr lang="pl-PL" dirty="0"/>
              <a:t> która została obliczona na podstawie średniej ceny </a:t>
            </a:r>
            <a:r>
              <a:rPr lang="pl-PL" dirty="0" err="1"/>
              <a:t>biltów</a:t>
            </a:r>
            <a:r>
              <a:rPr lang="en-US" dirty="0"/>
              <a:t> </a:t>
            </a:r>
            <a:r>
              <a:rPr lang="pl-PL" dirty="0"/>
              <a:t>.</a:t>
            </a:r>
          </a:p>
          <a:p>
            <a:r>
              <a:rPr lang="pl-PL" dirty="0"/>
              <a:t>Druga tabela przechowuje liczbę muzeów w danej dzielnicy, obliczoną na podstawie danych </a:t>
            </a:r>
            <a:r>
              <a:rPr lang="en-US" dirty="0"/>
              <a:t>QGIS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  <a:p>
            <a:r>
              <a:rPr lang="pl-PL" dirty="0"/>
              <a:t>Także są z kolumną geometryczną reprezentującą obszary </a:t>
            </a:r>
            <a:r>
              <a:rPr lang="pl-PL" dirty="0" err="1"/>
              <a:t>multipolygonów</a:t>
            </a:r>
            <a:r>
              <a:rPr lang="pl-PL" dirty="0"/>
              <a:t> i punkty.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E2FAE94-9BB6-C6E0-B888-5532758F7C0D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/>
              <a:t>Dane przechowywane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88EB74F-ED2B-FE40-F9CC-AE88FC3BFB12}"/>
              </a:ext>
            </a:extLst>
          </p:cNvPr>
          <p:cNvSpPr txBox="1"/>
          <p:nvPr/>
        </p:nvSpPr>
        <p:spPr>
          <a:xfrm>
            <a:off x="7981949" y="3537767"/>
            <a:ext cx="66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</a:t>
            </a:r>
            <a:endParaRPr lang="ru-RU" sz="3200" dirty="0"/>
          </a:p>
        </p:txBody>
      </p:sp>
      <p:pic>
        <p:nvPicPr>
          <p:cNvPr id="29" name="Объект 5">
            <a:extLst>
              <a:ext uri="{FF2B5EF4-FFF2-40B4-BE49-F238E27FC236}">
                <a16:creationId xmlns:a16="http://schemas.microsoft.com/office/drawing/2014/main" id="{143F22C9-85B6-799B-1757-C3CD13640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899" y="1491277"/>
            <a:ext cx="6172200" cy="1678405"/>
          </a:xfr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2FBA080-35CB-B7D4-C25B-1E8AF17D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05" y="4191178"/>
            <a:ext cx="6191027" cy="16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328D-BAED-CCBA-274A-274F4615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CCF435-B18A-386C-7C1F-334E29AB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r>
              <a:rPr lang="pl-PL" dirty="0"/>
              <a:t>Zapytanie zawiera logikę do określenia, które muzeum znajduje się w której dzielnicy. Do tego wykorzystano dodatkowe rozszerzenie </a:t>
            </a:r>
            <a:r>
              <a:rPr lang="pl-PL" dirty="0" err="1"/>
              <a:t>PostgreSQL</a:t>
            </a:r>
            <a:r>
              <a:rPr lang="pl-PL" dirty="0"/>
              <a:t> — </a:t>
            </a:r>
            <a:r>
              <a:rPr lang="pl-PL" b="1" dirty="0" err="1"/>
              <a:t>PostGIS</a:t>
            </a:r>
            <a:r>
              <a:rPr lang="pl-PL" dirty="0"/>
              <a:t>, które umożliwia operacje na danych przestrzennych.</a:t>
            </a:r>
            <a:endParaRPr lang="ru-RU" dirty="0"/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C1A944BA-7179-D51B-0F7B-AD6EB5EC2676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l-PL" sz="4400" dirty="0" err="1"/>
              <a:t>Museum</a:t>
            </a:r>
            <a:r>
              <a:rPr lang="ru-RU" sz="4400" dirty="0"/>
              <a:t>_</a:t>
            </a:r>
            <a:r>
              <a:rPr lang="en-US" sz="4400" dirty="0" err="1"/>
              <a:t>of_district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217F004-6E65-EC5E-03B0-1E90FAC160D7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B766464-F6B7-79B8-90C2-82950351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99754"/>
            <a:ext cx="6172200" cy="2648967"/>
          </a:xfrm>
        </p:spPr>
      </p:pic>
    </p:spTree>
    <p:extLst>
      <p:ext uri="{BB962C8B-B14F-4D97-AF65-F5344CB8AC3E}">
        <p14:creationId xmlns:p14="http://schemas.microsoft.com/office/powerpoint/2010/main" val="407335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888C-59CB-2456-3FAC-71ADBC09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9C063A-0F61-BED5-FE6E-46342D0EB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1277"/>
            <a:ext cx="3932237" cy="494000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dirty="0"/>
              <a:t>Zapytanie wprowadza do tabeli </a:t>
            </a:r>
            <a:r>
              <a:rPr lang="en-US" dirty="0" err="1"/>
              <a:t>museum_of_district</a:t>
            </a:r>
            <a:r>
              <a:rPr lang="pl-PL" dirty="0"/>
              <a:t> informacje o liczbie muzeów oraz ich identyfikatory</a:t>
            </a:r>
            <a:r>
              <a:rPr lang="en-US" dirty="0"/>
              <a:t> </a:t>
            </a:r>
            <a:r>
              <a:rPr lang="pl-PL" dirty="0"/>
              <a:t>przypisane do poszczególnych dzielnic.</a:t>
            </a:r>
          </a:p>
          <a:p>
            <a:r>
              <a:rPr lang="pl-PL" dirty="0"/>
              <a:t>Następnie wyciągane są muzea, które nie mają przypisanego żadnego dzielnicy (liczba muzeów równa zero) i łączone są za pomocą </a:t>
            </a:r>
            <a:r>
              <a:rPr lang="en-US" dirty="0"/>
              <a:t>UNION</a:t>
            </a:r>
            <a:r>
              <a:rPr lang="pl-PL" dirty="0"/>
              <a:t>.</a:t>
            </a: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8BEA2C16-DE0C-A036-BFEF-32B57FDFC2A3}"/>
              </a:ext>
            </a:extLst>
          </p:cNvPr>
          <p:cNvSpPr txBox="1">
            <a:spLocks/>
          </p:cNvSpPr>
          <p:nvPr/>
        </p:nvSpPr>
        <p:spPr>
          <a:xfrm>
            <a:off x="839788" y="38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400" dirty="0" err="1"/>
              <a:t>Number_of_museum</a:t>
            </a:r>
            <a:endParaRPr lang="ru-RU" sz="4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E212B67-62C9-C945-A45D-88FCA64BE6D0}"/>
              </a:ext>
            </a:extLst>
          </p:cNvPr>
          <p:cNvSpPr txBox="1"/>
          <p:nvPr/>
        </p:nvSpPr>
        <p:spPr>
          <a:xfrm>
            <a:off x="7952766" y="3713222"/>
            <a:ext cx="51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endParaRPr lang="ru-RU" sz="3200" dirty="0"/>
          </a:p>
        </p:txBody>
      </p:sp>
      <p:pic>
        <p:nvPicPr>
          <p:cNvPr id="7" name="Объект 6" descr="Изображение выглядит как текст, снимок экрана, программное обеспечение, диспле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4E509A-0AFA-0965-2813-8CF35C64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69830"/>
            <a:ext cx="6172200" cy="3708814"/>
          </a:xfrm>
        </p:spPr>
      </p:pic>
    </p:spTree>
    <p:extLst>
      <p:ext uri="{BB962C8B-B14F-4D97-AF65-F5344CB8AC3E}">
        <p14:creationId xmlns:p14="http://schemas.microsoft.com/office/powerpoint/2010/main" val="47012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26D2-C999-FBE5-BEA4-8D61530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7039EA-B1C6-9C59-B510-55929C80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Muzea w Warszawie</a:t>
            </a:r>
            <a:endParaRPr lang="ru-RU" dirty="0"/>
          </a:p>
        </p:txBody>
      </p:sp>
      <p:pic>
        <p:nvPicPr>
          <p:cNvPr id="6" name="Объект 5" descr="Изображение выглядит как карта, текст, атлас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CF38564-069A-610B-C068-7A4687E5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5" y="1825625"/>
            <a:ext cx="10029370" cy="4351338"/>
          </a:xfrm>
        </p:spPr>
      </p:pic>
    </p:spTree>
    <p:extLst>
      <p:ext uri="{BB962C8B-B14F-4D97-AF65-F5344CB8AC3E}">
        <p14:creationId xmlns:p14="http://schemas.microsoft.com/office/powerpoint/2010/main" val="95484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A4117-33E2-3489-6E73-29448B43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E3413E-4679-9881-D1A0-69E7F69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Liczba</a:t>
            </a:r>
            <a:r>
              <a:rPr lang="en-US" dirty="0"/>
              <a:t> </a:t>
            </a:r>
            <a:r>
              <a:rPr lang="en-US" dirty="0" err="1"/>
              <a:t>muzeów</a:t>
            </a:r>
            <a:r>
              <a:rPr lang="en-US" dirty="0"/>
              <a:t> w </a:t>
            </a:r>
            <a:r>
              <a:rPr lang="en-US" dirty="0" err="1"/>
              <a:t>dzielnicach</a:t>
            </a:r>
            <a:endParaRPr lang="ru-RU" dirty="0"/>
          </a:p>
        </p:txBody>
      </p:sp>
      <p:pic>
        <p:nvPicPr>
          <p:cNvPr id="6" name="Объект 5" descr="Изображение выглядит как карта, атлас, текс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009162A-6A53-7F86-2EBA-2DA51DA65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2" y="1825625"/>
            <a:ext cx="8719136" cy="4351338"/>
          </a:xfrm>
        </p:spPr>
      </p:pic>
    </p:spTree>
    <p:extLst>
      <p:ext uri="{BB962C8B-B14F-4D97-AF65-F5344CB8AC3E}">
        <p14:creationId xmlns:p14="http://schemas.microsoft.com/office/powerpoint/2010/main" val="10820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9725DB-C23F-2590-2421-46C7B5B0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Muzea</a:t>
            </a:r>
            <a:r>
              <a:rPr lang="en-US" dirty="0"/>
              <a:t> </a:t>
            </a:r>
            <a:r>
              <a:rPr lang="en-US" dirty="0" err="1"/>
              <a:t>kategorii</a:t>
            </a:r>
            <a:r>
              <a:rPr lang="en-US" dirty="0"/>
              <a:t> A </a:t>
            </a:r>
            <a:endParaRPr lang="ru-RU" dirty="0"/>
          </a:p>
        </p:txBody>
      </p:sp>
      <p:pic>
        <p:nvPicPr>
          <p:cNvPr id="6" name="Объект 5" descr="Изображение выглядит как карта, текст, атлас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D5235A-C379-A896-FFAC-C90CCCA6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5" y="1825625"/>
            <a:ext cx="8879829" cy="4351338"/>
          </a:xfrm>
        </p:spPr>
      </p:pic>
    </p:spTree>
    <p:extLst>
      <p:ext uri="{BB962C8B-B14F-4D97-AF65-F5344CB8AC3E}">
        <p14:creationId xmlns:p14="http://schemas.microsoft.com/office/powerpoint/2010/main" val="63102457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4616ae-0b83-4d53-a337-3109c52ddb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C11B7AEBC920449BB59E9F3D4B36B98" ma:contentTypeVersion="15" ma:contentTypeDescription="Utwórz nowy dokument." ma:contentTypeScope="" ma:versionID="92e9b652326fbc919b599175afdf12ab">
  <xsd:schema xmlns:xsd="http://www.w3.org/2001/XMLSchema" xmlns:xs="http://www.w3.org/2001/XMLSchema" xmlns:p="http://schemas.microsoft.com/office/2006/metadata/properties" xmlns:ns3="1d6cc763-4052-42c7-b07e-d629a6f59468" xmlns:ns4="2f4616ae-0b83-4d53-a337-3109c52ddbcb" targetNamespace="http://schemas.microsoft.com/office/2006/metadata/properties" ma:root="true" ma:fieldsID="88ab04afd05fb40e34ee946a883eaf64" ns3:_="" ns4:_="">
    <xsd:import namespace="1d6cc763-4052-42c7-b07e-d629a6f59468"/>
    <xsd:import namespace="2f4616ae-0b83-4d53-a337-3109c52ddb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cc763-4052-42c7-b07e-d629a6f594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16ae-0b83-4d53-a337-3109c52dd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5C98E6-631A-4628-8F18-0C198290BEE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2f4616ae-0b83-4d53-a337-3109c52ddbcb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d6cc763-4052-42c7-b07e-d629a6f5946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734DF6-7096-404A-999F-2E05D727F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cc763-4052-42c7-b07e-d629a6f59468"/>
    <ds:schemaRef ds:uri="2f4616ae-0b83-4d53-a337-3109c52dd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3D36D8-C261-44D5-9900-56A3A20E28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442</Words>
  <Application>Microsoft Office PowerPoint</Application>
  <PresentationFormat>Широкоэкранный</PresentationFormat>
  <Paragraphs>52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apple color emoji</vt:lpstr>
      <vt:lpstr>Aptos</vt:lpstr>
      <vt:lpstr>Arial</vt:lpstr>
      <vt:lpstr>Times New Roman</vt:lpstr>
      <vt:lpstr>Motyw pakietu Office</vt:lpstr>
      <vt:lpstr>Muzea Warszawy</vt:lpstr>
      <vt:lpstr>Warsaw Museum</vt:lpstr>
      <vt:lpstr>Презентация PowerPoint</vt:lpstr>
      <vt:lpstr>Презентация PowerPoint</vt:lpstr>
      <vt:lpstr>Презентация PowerPoint</vt:lpstr>
      <vt:lpstr>Презентация PowerPoint</vt:lpstr>
      <vt:lpstr>Muzea w Warszawie</vt:lpstr>
      <vt:lpstr>Liczba muzeów w dzielnicach</vt:lpstr>
      <vt:lpstr>Muzea kategorii A </vt:lpstr>
      <vt:lpstr>muzeów względem średniej</vt:lpstr>
      <vt:lpstr>Graficzny interfejs dzielnic</vt:lpstr>
      <vt:lpstr>Graficzny interfejs muzeów</vt:lpstr>
      <vt:lpstr>Rozwój projektu.</vt:lpstr>
      <vt:lpstr>Dziękujęmy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Ihnatsenkau</dc:creator>
  <cp:lastModifiedBy>Ivan Ihnatsenkau</cp:lastModifiedBy>
  <cp:revision>3</cp:revision>
  <dcterms:created xsi:type="dcterms:W3CDTF">2025-05-15T00:57:52Z</dcterms:created>
  <dcterms:modified xsi:type="dcterms:W3CDTF">2025-05-30T15:06:32Z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0x0101000C11B7AEBC920449BB59E9F3D4B36B98</vt:lpwstr>
  </property>
</Properties>
</file>